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QUET Estelle" initials="BE" lastIdx="4" clrIdx="0">
    <p:extLst>
      <p:ext uri="{19B8F6BF-5375-455C-9EA6-DF929625EA0E}">
        <p15:presenceInfo xmlns:p15="http://schemas.microsoft.com/office/powerpoint/2012/main" userId="S::boquet@arthur-hunt.com::0e806053-c81f-44d8-9593-f672da33c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276"/>
    <a:srgbClr val="3883CE"/>
    <a:srgbClr val="00959A"/>
    <a:srgbClr val="D682B5"/>
    <a:srgbClr val="E84E0F"/>
    <a:srgbClr val="00ADD6"/>
    <a:srgbClr val="007C66"/>
    <a:srgbClr val="FFCC00"/>
    <a:srgbClr val="002060"/>
    <a:srgbClr val="80C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9" autoAdjust="0"/>
    <p:restoredTop sz="94660"/>
  </p:normalViewPr>
  <p:slideViewPr>
    <p:cSldViewPr snapToGrid="0">
      <p:cViewPr>
        <p:scale>
          <a:sx n="66" d="100"/>
          <a:sy n="66" d="100"/>
        </p:scale>
        <p:origin x="124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339503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106324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9869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167840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60592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5351D53-6872-4EBD-894A-327D24120022}" type="datetimeFigureOut">
              <a:rPr lang="fr-FR" smtClean="0"/>
              <a:t>26/04/2022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48662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351D53-6872-4EBD-894A-327D24120022}" type="datetimeFigureOut">
              <a:rPr lang="fr-FR" smtClean="0"/>
              <a:t>26/04/2022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332919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5351D53-6872-4EBD-894A-327D24120022}" type="datetimeFigureOut">
              <a:rPr lang="fr-FR" smtClean="0"/>
              <a:t>26/04/2022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63009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51D53-6872-4EBD-894A-327D24120022}" type="datetimeFigureOut">
              <a:rPr lang="fr-FR" smtClean="0"/>
              <a:t>26/04/2022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10849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5351D53-6872-4EBD-894A-327D24120022}" type="datetimeFigureOut">
              <a:rPr lang="fr-FR" smtClean="0"/>
              <a:t>26/04/2022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324555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5351D53-6872-4EBD-894A-327D24120022}" type="datetimeFigureOut">
              <a:rPr lang="fr-FR" smtClean="0"/>
              <a:t>26/04/2022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21270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51D53-6872-4EBD-894A-327D24120022}" type="datetimeFigureOut">
              <a:rPr lang="fr-FR" smtClean="0"/>
              <a:t>26/04/2022</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A3FD-5C29-49D6-A9C6-7B4E49EEFE3A}" type="slidenum">
              <a:rPr lang="fr-FR" smtClean="0"/>
              <a:t>‹N°›</a:t>
            </a:fld>
            <a:endParaRPr lang="fr-FR"/>
          </a:p>
        </p:txBody>
      </p:sp>
    </p:spTree>
    <p:extLst>
      <p:ext uri="{BB962C8B-B14F-4D97-AF65-F5344CB8AC3E}">
        <p14:creationId xmlns:p14="http://schemas.microsoft.com/office/powerpoint/2010/main" val="2203790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ZoneTexte 64">
            <a:extLst>
              <a:ext uri="{FF2B5EF4-FFF2-40B4-BE49-F238E27FC236}">
                <a16:creationId xmlns:a16="http://schemas.microsoft.com/office/drawing/2014/main" id="{31462B2D-AE11-4BF4-A271-85D8AE901591}"/>
              </a:ext>
            </a:extLst>
          </p:cNvPr>
          <p:cNvSpPr txBox="1"/>
          <p:nvPr/>
        </p:nvSpPr>
        <p:spPr>
          <a:xfrm>
            <a:off x="3341630" y="2763898"/>
            <a:ext cx="3206549" cy="1384995"/>
          </a:xfrm>
          <a:prstGeom prst="rect">
            <a:avLst/>
          </a:prstGeom>
          <a:solidFill>
            <a:schemeClr val="accent2">
              <a:lumMod val="60000"/>
              <a:lumOff val="40000"/>
            </a:schemeClr>
          </a:solidFill>
        </p:spPr>
        <p:txBody>
          <a:bodyPr wrap="square">
            <a:spAutoFit/>
          </a:bodyPr>
          <a:lstStyle/>
          <a:p>
            <a:pPr algn="ctr"/>
            <a:endParaRPr lang="fr-FR" sz="1200" dirty="0">
              <a:solidFill>
                <a:schemeClr val="bg1"/>
              </a:solidFill>
              <a:latin typeface="Roboto" panose="02000000000000000000" pitchFamily="2" charset="0"/>
              <a:ea typeface="Roboto" panose="02000000000000000000" pitchFamily="2" charset="0"/>
              <a:cs typeface="Roboto Condensed" panose="02000000000000000000" pitchFamily="2" charset="0"/>
            </a:endParaRPr>
          </a:p>
          <a:p>
            <a:pPr algn="ctr"/>
            <a:r>
              <a:rPr lang="fr-FR" sz="1200" dirty="0">
                <a:solidFill>
                  <a:schemeClr val="bg1"/>
                </a:solidFill>
                <a:latin typeface="Roboto" panose="02000000000000000000" pitchFamily="2" charset="0"/>
                <a:ea typeface="Roboto" panose="02000000000000000000" pitchFamily="2" charset="0"/>
                <a:cs typeface="Roboto Condensed" panose="02000000000000000000" pitchFamily="2" charset="0"/>
              </a:rPr>
              <a:t>Vous vous posez des questions </a:t>
            </a:r>
          </a:p>
          <a:p>
            <a:pPr algn="ctr"/>
            <a:r>
              <a:rPr lang="fr-FR" sz="1200" dirty="0">
                <a:solidFill>
                  <a:schemeClr val="bg1"/>
                </a:solidFill>
                <a:latin typeface="Roboto" panose="02000000000000000000" pitchFamily="2" charset="0"/>
                <a:ea typeface="Roboto" panose="02000000000000000000" pitchFamily="2" charset="0"/>
                <a:cs typeface="Roboto Condensed" panose="02000000000000000000" pitchFamily="2" charset="0"/>
              </a:rPr>
              <a:t>ou vous souhaitez en savoir plus sur le l’accompagnement de votre agent.</a:t>
            </a:r>
            <a:endParaRPr lang="fr-FR" sz="1200" b="1" dirty="0">
              <a:solidFill>
                <a:schemeClr val="bg1"/>
              </a:solidFill>
              <a:latin typeface="Roboto" panose="02000000000000000000" pitchFamily="2" charset="0"/>
              <a:ea typeface="Roboto" panose="02000000000000000000" pitchFamily="2" charset="0"/>
              <a:cs typeface="Roboto Condensed" panose="02000000000000000000" pitchFamily="2" charset="0"/>
            </a:endParaRPr>
          </a:p>
          <a:p>
            <a:pPr algn="ctr"/>
            <a:r>
              <a:rPr lang="fr-FR" sz="1200" b="1" dirty="0">
                <a:solidFill>
                  <a:schemeClr val="bg1"/>
                </a:solidFill>
                <a:latin typeface="Roboto" panose="02000000000000000000" pitchFamily="2" charset="0"/>
                <a:ea typeface="Roboto" panose="02000000000000000000" pitchFamily="2" charset="0"/>
                <a:cs typeface="Roboto Condensed" panose="02000000000000000000" pitchFamily="2" charset="0"/>
              </a:rPr>
              <a:t>Prenez contact avec votre responsable des ressources humaines ou votre référent handicap.</a:t>
            </a:r>
          </a:p>
        </p:txBody>
      </p:sp>
      <p:pic>
        <p:nvPicPr>
          <p:cNvPr id="22" name="Image 21">
            <a:extLst>
              <a:ext uri="{FF2B5EF4-FFF2-40B4-BE49-F238E27FC236}">
                <a16:creationId xmlns:a16="http://schemas.microsoft.com/office/drawing/2014/main" id="{46C76429-A69D-494B-8496-D2327CC13883}"/>
              </a:ext>
            </a:extLst>
          </p:cNvPr>
          <p:cNvPicPr>
            <a:picLocks noChangeAspect="1"/>
          </p:cNvPicPr>
          <p:nvPr/>
        </p:nvPicPr>
        <p:blipFill>
          <a:blip r:embed="rId2"/>
          <a:stretch>
            <a:fillRect/>
          </a:stretch>
        </p:blipFill>
        <p:spPr>
          <a:xfrm>
            <a:off x="4220813" y="201317"/>
            <a:ext cx="1683047" cy="1358854"/>
          </a:xfrm>
          <a:prstGeom prst="rect">
            <a:avLst/>
          </a:prstGeom>
        </p:spPr>
      </p:pic>
      <p:sp>
        <p:nvSpPr>
          <p:cNvPr id="34" name="Rectangle : coins arrondis 33">
            <a:extLst>
              <a:ext uri="{FF2B5EF4-FFF2-40B4-BE49-F238E27FC236}">
                <a16:creationId xmlns:a16="http://schemas.microsoft.com/office/drawing/2014/main" id="{7E9FA43A-2433-41A6-B7CC-A053EA3BE8B0}"/>
              </a:ext>
            </a:extLst>
          </p:cNvPr>
          <p:cNvSpPr/>
          <p:nvPr/>
        </p:nvSpPr>
        <p:spPr>
          <a:xfrm>
            <a:off x="3434804" y="4562764"/>
            <a:ext cx="3005243" cy="1802084"/>
          </a:xfrm>
          <a:prstGeom prst="roundRect">
            <a:avLst/>
          </a:prstGeom>
          <a:noFill/>
          <a:ln>
            <a:solidFill>
              <a:srgbClr val="009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latin typeface="Roboto" panose="02000000000000000000" pitchFamily="2" charset="0"/>
              <a:ea typeface="Roboto" panose="02000000000000000000" pitchFamily="2" charset="0"/>
            </a:endParaRPr>
          </a:p>
          <a:p>
            <a:pPr algn="ctr"/>
            <a:endParaRPr lang="fr-FR" sz="1200" dirty="0">
              <a:solidFill>
                <a:schemeClr val="tx1"/>
              </a:solidFill>
              <a:latin typeface="Roboto" panose="02000000000000000000" pitchFamily="2" charset="0"/>
              <a:ea typeface="Roboto" panose="02000000000000000000" pitchFamily="2" charset="0"/>
            </a:endParaRPr>
          </a:p>
          <a:p>
            <a:pPr algn="ctr"/>
            <a:r>
              <a:rPr lang="fr-FR" sz="1200" b="1" dirty="0">
                <a:solidFill>
                  <a:schemeClr val="tx1"/>
                </a:solidFill>
                <a:latin typeface="Roboto" panose="02000000000000000000" pitchFamily="2" charset="0"/>
                <a:ea typeface="Roboto" panose="02000000000000000000" pitchFamily="2" charset="0"/>
              </a:rPr>
              <a:t>La mission handicap ou responsable des ressources humaines</a:t>
            </a:r>
          </a:p>
          <a:p>
            <a:pPr algn="ctr"/>
            <a:r>
              <a:rPr lang="fr-FR" sz="1100" i="1" dirty="0">
                <a:solidFill>
                  <a:srgbClr val="FF0000"/>
                </a:solidFill>
                <a:latin typeface="Roboto" panose="02000000000000000000" pitchFamily="2" charset="0"/>
                <a:ea typeface="Roboto" panose="02000000000000000000" pitchFamily="2" charset="0"/>
              </a:rPr>
              <a:t>coordonnées employeur (à compléter)</a:t>
            </a:r>
          </a:p>
          <a:p>
            <a:pPr algn="ctr"/>
            <a:endParaRPr lang="fr-FR" sz="1200" dirty="0">
              <a:solidFill>
                <a:srgbClr val="FF0000"/>
              </a:solidFill>
              <a:latin typeface="Roboto" panose="02000000000000000000" pitchFamily="2" charset="0"/>
              <a:ea typeface="Roboto" panose="02000000000000000000" pitchFamily="2" charset="0"/>
            </a:endParaRPr>
          </a:p>
          <a:p>
            <a:pPr algn="ctr"/>
            <a:endParaRPr lang="fr-FR" sz="1100" i="1" dirty="0">
              <a:solidFill>
                <a:schemeClr val="tx1"/>
              </a:solidFill>
              <a:latin typeface="Roboto" panose="02000000000000000000" pitchFamily="2" charset="0"/>
              <a:ea typeface="Roboto" panose="02000000000000000000" pitchFamily="2" charset="0"/>
            </a:endParaRPr>
          </a:p>
          <a:p>
            <a:pPr algn="ctr"/>
            <a:endParaRPr lang="fr-FR" sz="1400" dirty="0">
              <a:solidFill>
                <a:srgbClr val="FF0000"/>
              </a:solidFill>
              <a:latin typeface="Roboto" panose="02000000000000000000" pitchFamily="2" charset="0"/>
              <a:ea typeface="Roboto" panose="02000000000000000000" pitchFamily="2" charset="0"/>
            </a:endParaRPr>
          </a:p>
        </p:txBody>
      </p:sp>
      <p:sp>
        <p:nvSpPr>
          <p:cNvPr id="35" name="Ellipse 34">
            <a:extLst>
              <a:ext uri="{FF2B5EF4-FFF2-40B4-BE49-F238E27FC236}">
                <a16:creationId xmlns:a16="http://schemas.microsoft.com/office/drawing/2014/main" id="{A2FCEB20-8BBB-44C2-B41D-863ACFF11191}"/>
              </a:ext>
            </a:extLst>
          </p:cNvPr>
          <p:cNvSpPr/>
          <p:nvPr/>
        </p:nvSpPr>
        <p:spPr>
          <a:xfrm>
            <a:off x="3395938" y="1561583"/>
            <a:ext cx="1268425" cy="12859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D6C29B7E-01F7-4C1F-AD1C-8A3B184BF8B2}"/>
              </a:ext>
            </a:extLst>
          </p:cNvPr>
          <p:cNvSpPr txBox="1"/>
          <p:nvPr/>
        </p:nvSpPr>
        <p:spPr>
          <a:xfrm>
            <a:off x="6634346" y="816886"/>
            <a:ext cx="3271654" cy="276999"/>
          </a:xfrm>
          <a:prstGeom prst="rect">
            <a:avLst/>
          </a:prstGeom>
          <a:solidFill>
            <a:schemeClr val="accent1"/>
          </a:solidFill>
        </p:spPr>
        <p:txBody>
          <a:bodyPr wrap="square" rtlCol="0">
            <a:spAutoFit/>
          </a:bodyPr>
          <a:lstStyle/>
          <a:p>
            <a:pPr algn="ctr"/>
            <a:r>
              <a:rPr lang="fr-FR" sz="1200" dirty="0">
                <a:solidFill>
                  <a:schemeClr val="bg1"/>
                </a:solidFill>
                <a:latin typeface="Roboto" panose="02000000000000000000" pitchFamily="2" charset="0"/>
                <a:ea typeface="Roboto" panose="02000000000000000000" pitchFamily="2" charset="0"/>
                <a:cs typeface="Roboto Condensed" panose="02000000000000000000" pitchFamily="2" charset="0"/>
              </a:rPr>
              <a:t>Tout savoir sur l’Emploi Accompagné</a:t>
            </a:r>
            <a:endParaRPr lang="fr-FR" dirty="0">
              <a:solidFill>
                <a:schemeClr val="bg1"/>
              </a:solidFill>
              <a:latin typeface="Roboto" panose="02000000000000000000" pitchFamily="2" charset="0"/>
              <a:ea typeface="Roboto" panose="02000000000000000000" pitchFamily="2" charset="0"/>
              <a:cs typeface="Roboto Condensed" panose="02000000000000000000" pitchFamily="2" charset="0"/>
            </a:endParaRPr>
          </a:p>
        </p:txBody>
      </p:sp>
      <p:sp>
        <p:nvSpPr>
          <p:cNvPr id="81" name="Ellipse 80">
            <a:extLst>
              <a:ext uri="{FF2B5EF4-FFF2-40B4-BE49-F238E27FC236}">
                <a16:creationId xmlns:a16="http://schemas.microsoft.com/office/drawing/2014/main" id="{FA3D6891-006E-4763-9514-D8A30FCA747F}"/>
              </a:ext>
            </a:extLst>
          </p:cNvPr>
          <p:cNvSpPr/>
          <p:nvPr/>
        </p:nvSpPr>
        <p:spPr>
          <a:xfrm>
            <a:off x="5910787" y="86390"/>
            <a:ext cx="612877" cy="596498"/>
          </a:xfrm>
          <a:prstGeom prst="ellipse">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80" name="Ellipse 79">
            <a:extLst>
              <a:ext uri="{FF2B5EF4-FFF2-40B4-BE49-F238E27FC236}">
                <a16:creationId xmlns:a16="http://schemas.microsoft.com/office/drawing/2014/main" id="{30A0598B-4F89-41DF-8536-C745B540C4D4}"/>
              </a:ext>
            </a:extLst>
          </p:cNvPr>
          <p:cNvSpPr/>
          <p:nvPr/>
        </p:nvSpPr>
        <p:spPr>
          <a:xfrm>
            <a:off x="5401339" y="1392898"/>
            <a:ext cx="690901" cy="671111"/>
          </a:xfrm>
          <a:prstGeom prst="ellipse">
            <a:avLst/>
          </a:prstGeom>
          <a:solidFill>
            <a:srgbClr val="0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79" name="Ellipse 78">
            <a:extLst>
              <a:ext uri="{FF2B5EF4-FFF2-40B4-BE49-F238E27FC236}">
                <a16:creationId xmlns:a16="http://schemas.microsoft.com/office/drawing/2014/main" id="{01ACA815-52A3-4B82-A2BC-E628AEDD6447}"/>
              </a:ext>
            </a:extLst>
          </p:cNvPr>
          <p:cNvSpPr/>
          <p:nvPr/>
        </p:nvSpPr>
        <p:spPr>
          <a:xfrm>
            <a:off x="3511100" y="101567"/>
            <a:ext cx="612877" cy="596498"/>
          </a:xfrm>
          <a:prstGeom prst="ellipse">
            <a:avLst/>
          </a:prstGeom>
          <a:solidFill>
            <a:srgbClr val="009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605EC953-5A8D-4819-83FF-B6E090CE3E4B}"/>
              </a:ext>
            </a:extLst>
          </p:cNvPr>
          <p:cNvSpPr/>
          <p:nvPr/>
        </p:nvSpPr>
        <p:spPr>
          <a:xfrm>
            <a:off x="6656309" y="2536834"/>
            <a:ext cx="3264081" cy="3767691"/>
          </a:xfrm>
          <a:prstGeom prst="rect">
            <a:avLst/>
          </a:prstGeom>
          <a:solidFill>
            <a:srgbClr val="009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E3EAD3A7-3AD4-4474-AE8A-3D7EB44659E9}"/>
              </a:ext>
            </a:extLst>
          </p:cNvPr>
          <p:cNvSpPr/>
          <p:nvPr/>
        </p:nvSpPr>
        <p:spPr>
          <a:xfrm>
            <a:off x="0"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50351468-A660-4424-BE94-58ABE5B7BD4C}"/>
              </a:ext>
            </a:extLst>
          </p:cNvPr>
          <p:cNvSpPr/>
          <p:nvPr/>
        </p:nvSpPr>
        <p:spPr>
          <a:xfrm>
            <a:off x="3326674"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236865C4-4172-4173-B17B-873BD8FF4906}"/>
              </a:ext>
            </a:extLst>
          </p:cNvPr>
          <p:cNvSpPr/>
          <p:nvPr/>
        </p:nvSpPr>
        <p:spPr>
          <a:xfrm>
            <a:off x="6653349"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10" name="ZoneTexte 9">
            <a:extLst>
              <a:ext uri="{FF2B5EF4-FFF2-40B4-BE49-F238E27FC236}">
                <a16:creationId xmlns:a16="http://schemas.microsoft.com/office/drawing/2014/main" id="{207DCD4B-6DF8-4E4B-B09E-8692D7266631}"/>
              </a:ext>
            </a:extLst>
          </p:cNvPr>
          <p:cNvSpPr txBox="1"/>
          <p:nvPr/>
        </p:nvSpPr>
        <p:spPr>
          <a:xfrm>
            <a:off x="6683547" y="2781017"/>
            <a:ext cx="3163299" cy="1077218"/>
          </a:xfrm>
          <a:prstGeom prst="rect">
            <a:avLst/>
          </a:prstGeom>
          <a:noFill/>
        </p:spPr>
        <p:txBody>
          <a:bodyPr wrap="square" rtlCol="0">
            <a:spAutoFit/>
          </a:bodyPr>
          <a:lstStyle/>
          <a:p>
            <a:pPr algn="ctr"/>
            <a:r>
              <a:rPr lang="fr-FR" sz="1600" i="1" dirty="0">
                <a:solidFill>
                  <a:schemeClr val="bg1"/>
                </a:solidFill>
                <a:latin typeface="Roboto" panose="02000000000000000000" pitchFamily="2" charset="0"/>
                <a:ea typeface="Roboto" panose="02000000000000000000" pitchFamily="2" charset="0"/>
                <a:cs typeface="Roboto Condensed" panose="02000000000000000000" pitchFamily="2" charset="0"/>
              </a:rPr>
              <a:t>Votre agent bénéficie </a:t>
            </a:r>
          </a:p>
          <a:p>
            <a:pPr algn="ctr"/>
            <a:r>
              <a:rPr lang="fr-FR" sz="1600" i="1" dirty="0">
                <a:solidFill>
                  <a:schemeClr val="bg1"/>
                </a:solidFill>
                <a:latin typeface="Roboto" panose="02000000000000000000" pitchFamily="2" charset="0"/>
                <a:ea typeface="Roboto" panose="02000000000000000000" pitchFamily="2" charset="0"/>
                <a:cs typeface="Roboto Condensed" panose="02000000000000000000" pitchFamily="2" charset="0"/>
              </a:rPr>
              <a:t>de l’emploi accompagné </a:t>
            </a:r>
          </a:p>
          <a:p>
            <a:pPr algn="ctr"/>
            <a:r>
              <a:rPr lang="fr-FR" sz="1600" i="1" dirty="0">
                <a:solidFill>
                  <a:schemeClr val="bg1"/>
                </a:solidFill>
                <a:latin typeface="Roboto" panose="02000000000000000000" pitchFamily="2" charset="0"/>
                <a:ea typeface="Roboto" panose="02000000000000000000" pitchFamily="2" charset="0"/>
                <a:cs typeface="Roboto Condensed" panose="02000000000000000000" pitchFamily="2" charset="0"/>
              </a:rPr>
              <a:t>et vous souhaitez mieux comprendre ce dispositif.</a:t>
            </a:r>
          </a:p>
        </p:txBody>
      </p:sp>
      <p:sp>
        <p:nvSpPr>
          <p:cNvPr id="82" name="Ellipse 81">
            <a:extLst>
              <a:ext uri="{FF2B5EF4-FFF2-40B4-BE49-F238E27FC236}">
                <a16:creationId xmlns:a16="http://schemas.microsoft.com/office/drawing/2014/main" id="{36827B63-F6A6-4E14-80C8-B9B557253D68}"/>
              </a:ext>
            </a:extLst>
          </p:cNvPr>
          <p:cNvSpPr/>
          <p:nvPr/>
        </p:nvSpPr>
        <p:spPr>
          <a:xfrm>
            <a:off x="3495058" y="1253959"/>
            <a:ext cx="268548" cy="271495"/>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83" name="Ellipse 82">
            <a:extLst>
              <a:ext uri="{FF2B5EF4-FFF2-40B4-BE49-F238E27FC236}">
                <a16:creationId xmlns:a16="http://schemas.microsoft.com/office/drawing/2014/main" id="{679A8136-0587-4D36-88DD-FED36BE2527A}"/>
              </a:ext>
            </a:extLst>
          </p:cNvPr>
          <p:cNvSpPr/>
          <p:nvPr/>
        </p:nvSpPr>
        <p:spPr>
          <a:xfrm>
            <a:off x="6166262" y="1124660"/>
            <a:ext cx="273787" cy="280257"/>
          </a:xfrm>
          <a:prstGeom prst="ellipse">
            <a:avLst/>
          </a:prstGeom>
          <a:solidFill>
            <a:srgbClr val="872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32" name="Ellipse 31">
            <a:extLst>
              <a:ext uri="{FF2B5EF4-FFF2-40B4-BE49-F238E27FC236}">
                <a16:creationId xmlns:a16="http://schemas.microsoft.com/office/drawing/2014/main" id="{1C8548DC-C293-46E3-98EA-FAC14D129ADC}"/>
              </a:ext>
            </a:extLst>
          </p:cNvPr>
          <p:cNvSpPr/>
          <p:nvPr/>
        </p:nvSpPr>
        <p:spPr>
          <a:xfrm>
            <a:off x="8031396" y="1219124"/>
            <a:ext cx="1648437" cy="15859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Roboto" panose="02000000000000000000" pitchFamily="2" charset="0"/>
              <a:ea typeface="Roboto" panose="02000000000000000000" pitchFamily="2" charset="0"/>
            </a:endParaRPr>
          </a:p>
        </p:txBody>
      </p:sp>
      <p:sp>
        <p:nvSpPr>
          <p:cNvPr id="2" name="ZoneTexte 1">
            <a:extLst>
              <a:ext uri="{FF2B5EF4-FFF2-40B4-BE49-F238E27FC236}">
                <a16:creationId xmlns:a16="http://schemas.microsoft.com/office/drawing/2014/main" id="{7375F803-E764-4FAF-A92B-ABC90ED4D40D}"/>
              </a:ext>
            </a:extLst>
          </p:cNvPr>
          <p:cNvSpPr txBox="1"/>
          <p:nvPr/>
        </p:nvSpPr>
        <p:spPr>
          <a:xfrm>
            <a:off x="8050399" y="1729435"/>
            <a:ext cx="1648437" cy="707886"/>
          </a:xfrm>
          <a:prstGeom prst="rect">
            <a:avLst/>
          </a:prstGeom>
          <a:noFill/>
        </p:spPr>
        <p:txBody>
          <a:bodyPr wrap="square" rtlCol="0">
            <a:spAutoFit/>
          </a:bodyPr>
          <a:lstStyle/>
          <a:p>
            <a:pPr algn="ctr"/>
            <a:r>
              <a:rPr lang="fr-FR" sz="2000" dirty="0">
                <a:solidFill>
                  <a:schemeClr val="bg1"/>
                </a:solidFill>
                <a:latin typeface="Roboto" panose="02000000000000000000" pitchFamily="2" charset="0"/>
                <a:ea typeface="Roboto" panose="02000000000000000000" pitchFamily="2" charset="0"/>
                <a:cs typeface="Roboto Condensed" panose="02000000000000000000" pitchFamily="2" charset="0"/>
              </a:rPr>
              <a:t>Manager</a:t>
            </a:r>
            <a:endParaRPr lang="fr-FR" sz="2000" dirty="0">
              <a:latin typeface="Roboto" panose="02000000000000000000" pitchFamily="2" charset="0"/>
              <a:ea typeface="Roboto" panose="02000000000000000000" pitchFamily="2" charset="0"/>
            </a:endParaRPr>
          </a:p>
          <a:p>
            <a:pPr algn="ctr"/>
            <a:endParaRPr lang="fr-FR" sz="2000" dirty="0">
              <a:latin typeface="Roboto" panose="02000000000000000000" pitchFamily="2" charset="0"/>
              <a:ea typeface="Roboto" panose="02000000000000000000" pitchFamily="2" charset="0"/>
            </a:endParaRPr>
          </a:p>
        </p:txBody>
      </p:sp>
      <p:sp>
        <p:nvSpPr>
          <p:cNvPr id="36" name="ZoneTexte 35">
            <a:extLst>
              <a:ext uri="{FF2B5EF4-FFF2-40B4-BE49-F238E27FC236}">
                <a16:creationId xmlns:a16="http://schemas.microsoft.com/office/drawing/2014/main" id="{896B1064-87AA-4CDD-91AD-1E012C689399}"/>
              </a:ext>
            </a:extLst>
          </p:cNvPr>
          <p:cNvSpPr txBox="1"/>
          <p:nvPr/>
        </p:nvSpPr>
        <p:spPr>
          <a:xfrm>
            <a:off x="3395938" y="1957113"/>
            <a:ext cx="2622872" cy="707886"/>
          </a:xfrm>
          <a:prstGeom prst="rect">
            <a:avLst/>
          </a:prstGeom>
          <a:noFill/>
        </p:spPr>
        <p:txBody>
          <a:bodyPr wrap="square" rtlCol="0">
            <a:spAutoFit/>
          </a:bodyPr>
          <a:lstStyle/>
          <a:p>
            <a:r>
              <a:rPr lang="fr-FR" sz="2000" dirty="0">
                <a:solidFill>
                  <a:schemeClr val="bg1"/>
                </a:solidFill>
                <a:latin typeface="Roboto" panose="02000000000000000000" pitchFamily="2" charset="0"/>
                <a:ea typeface="Roboto" panose="02000000000000000000" pitchFamily="2" charset="0"/>
                <a:cs typeface="Roboto Condensed" panose="02000000000000000000" pitchFamily="2" charset="0"/>
              </a:rPr>
              <a:t>Contacts</a:t>
            </a:r>
            <a:endParaRPr lang="fr-FR" sz="2000" dirty="0">
              <a:latin typeface="Roboto" panose="02000000000000000000" pitchFamily="2" charset="0"/>
              <a:ea typeface="Roboto" panose="02000000000000000000" pitchFamily="2" charset="0"/>
            </a:endParaRPr>
          </a:p>
          <a:p>
            <a:endParaRPr lang="fr-FR" sz="2000" dirty="0">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3E787E29-2DA1-43E3-8E11-12DA199E9466}"/>
              </a:ext>
            </a:extLst>
          </p:cNvPr>
          <p:cNvSpPr/>
          <p:nvPr/>
        </p:nvSpPr>
        <p:spPr>
          <a:xfrm>
            <a:off x="0" y="-6468"/>
            <a:ext cx="3226491" cy="821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L’emploi accompagné, </a:t>
            </a:r>
          </a:p>
          <a:p>
            <a:pPr algn="ctr"/>
            <a:r>
              <a:rPr lang="fr-FR" dirty="0">
                <a:latin typeface="Roboto" panose="02000000000000000000" pitchFamily="2" charset="0"/>
                <a:ea typeface="Roboto" panose="02000000000000000000" pitchFamily="2" charset="0"/>
              </a:rPr>
              <a:t>qu’est-ce que c’est ?</a:t>
            </a:r>
          </a:p>
        </p:txBody>
      </p:sp>
      <p:pic>
        <p:nvPicPr>
          <p:cNvPr id="17" name="Image 16">
            <a:extLst>
              <a:ext uri="{FF2B5EF4-FFF2-40B4-BE49-F238E27FC236}">
                <a16:creationId xmlns:a16="http://schemas.microsoft.com/office/drawing/2014/main" id="{5011059E-6D39-4072-8960-3EC6756B1677}"/>
              </a:ext>
            </a:extLst>
          </p:cNvPr>
          <p:cNvPicPr>
            <a:picLocks noChangeAspect="1"/>
          </p:cNvPicPr>
          <p:nvPr/>
        </p:nvPicPr>
        <p:blipFill>
          <a:blip r:embed="rId3"/>
          <a:stretch>
            <a:fillRect/>
          </a:stretch>
        </p:blipFill>
        <p:spPr>
          <a:xfrm>
            <a:off x="6641919" y="3964227"/>
            <a:ext cx="3291319" cy="2400622"/>
          </a:xfrm>
          <a:prstGeom prst="rect">
            <a:avLst/>
          </a:prstGeom>
        </p:spPr>
      </p:pic>
      <p:pic>
        <p:nvPicPr>
          <p:cNvPr id="20" name="Image 19">
            <a:extLst>
              <a:ext uri="{FF2B5EF4-FFF2-40B4-BE49-F238E27FC236}">
                <a16:creationId xmlns:a16="http://schemas.microsoft.com/office/drawing/2014/main" id="{284EA6F5-E3A8-42CF-80B5-50F5F9ADC8F2}"/>
              </a:ext>
            </a:extLst>
          </p:cNvPr>
          <p:cNvPicPr>
            <a:picLocks noChangeAspect="1"/>
          </p:cNvPicPr>
          <p:nvPr/>
        </p:nvPicPr>
        <p:blipFill>
          <a:blip r:embed="rId4"/>
          <a:stretch>
            <a:fillRect/>
          </a:stretch>
        </p:blipFill>
        <p:spPr>
          <a:xfrm flipH="1">
            <a:off x="170143" y="1750697"/>
            <a:ext cx="855167" cy="1862670"/>
          </a:xfrm>
          <a:prstGeom prst="rect">
            <a:avLst/>
          </a:prstGeom>
        </p:spPr>
      </p:pic>
      <p:sp>
        <p:nvSpPr>
          <p:cNvPr id="33" name="Rectangle 32">
            <a:extLst>
              <a:ext uri="{FF2B5EF4-FFF2-40B4-BE49-F238E27FC236}">
                <a16:creationId xmlns:a16="http://schemas.microsoft.com/office/drawing/2014/main" id="{51F572F4-A1E6-4E7A-BF9B-96F96405096D}"/>
              </a:ext>
            </a:extLst>
          </p:cNvPr>
          <p:cNvSpPr/>
          <p:nvPr/>
        </p:nvSpPr>
        <p:spPr>
          <a:xfrm>
            <a:off x="20" y="-6353"/>
            <a:ext cx="3226491" cy="821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L’emploi accompagné, </a:t>
            </a:r>
          </a:p>
          <a:p>
            <a:pPr algn="ctr"/>
            <a:r>
              <a:rPr lang="fr-FR" dirty="0">
                <a:latin typeface="Roboto" panose="02000000000000000000" pitchFamily="2" charset="0"/>
                <a:ea typeface="Roboto" panose="02000000000000000000" pitchFamily="2" charset="0"/>
              </a:rPr>
              <a:t>qu’est-ce que c’est ?</a:t>
            </a:r>
          </a:p>
        </p:txBody>
      </p:sp>
      <p:sp>
        <p:nvSpPr>
          <p:cNvPr id="39" name="Rectangle 38">
            <a:extLst>
              <a:ext uri="{FF2B5EF4-FFF2-40B4-BE49-F238E27FC236}">
                <a16:creationId xmlns:a16="http://schemas.microsoft.com/office/drawing/2014/main" id="{56D31A9C-9750-4A52-8D37-B5F4BCBCE647}"/>
              </a:ext>
            </a:extLst>
          </p:cNvPr>
          <p:cNvSpPr/>
          <p:nvPr/>
        </p:nvSpPr>
        <p:spPr>
          <a:xfrm>
            <a:off x="-6057" y="3830768"/>
            <a:ext cx="3226491" cy="3448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Qui peut en bénéficier ?</a:t>
            </a:r>
          </a:p>
        </p:txBody>
      </p:sp>
      <p:sp>
        <p:nvSpPr>
          <p:cNvPr id="29" name="ZoneTexte 28">
            <a:extLst>
              <a:ext uri="{FF2B5EF4-FFF2-40B4-BE49-F238E27FC236}">
                <a16:creationId xmlns:a16="http://schemas.microsoft.com/office/drawing/2014/main" id="{A58FD400-E312-4909-89E1-80E5F0C42578}"/>
              </a:ext>
            </a:extLst>
          </p:cNvPr>
          <p:cNvSpPr txBox="1"/>
          <p:nvPr/>
        </p:nvSpPr>
        <p:spPr>
          <a:xfrm>
            <a:off x="1025310" y="939698"/>
            <a:ext cx="2108735" cy="2970044"/>
          </a:xfrm>
          <a:prstGeom prst="rect">
            <a:avLst/>
          </a:prstGeom>
          <a:noFill/>
        </p:spPr>
        <p:txBody>
          <a:bodyPr wrap="square" rtlCol="0">
            <a:spAutoFit/>
          </a:bodyPr>
          <a:lstStyle/>
          <a:p>
            <a:pPr algn="just"/>
            <a:r>
              <a:rPr lang="fr-FR" sz="1100" dirty="0">
                <a:latin typeface="Roboto" panose="02000000000000000000" pitchFamily="2" charset="0"/>
                <a:ea typeface="Roboto" panose="02000000000000000000" pitchFamily="2" charset="0"/>
                <a:cs typeface="Roboto Condensed" panose="02000000000000000000" pitchFamily="2" charset="0"/>
              </a:rPr>
              <a:t>L’emploi accompagné est un dispositif d’accompagnement pour les personnes en situation de handicap destiné à sécuriser leur intégration dans l’emploi ou leur parcours professionnel. </a:t>
            </a:r>
          </a:p>
          <a:p>
            <a:pPr algn="just"/>
            <a:r>
              <a:rPr lang="fr-FR" sz="1100" dirty="0">
                <a:latin typeface="Roboto" panose="02000000000000000000" pitchFamily="2" charset="0"/>
                <a:ea typeface="Roboto" panose="02000000000000000000" pitchFamily="2" charset="0"/>
                <a:cs typeface="Roboto Condensed" panose="02000000000000000000" pitchFamily="2" charset="0"/>
              </a:rPr>
              <a:t>Ce dispositif s’appuie sur un référent dénommé job coach, externe à l’employeur, qui accompagne à la fois la personne et le manager dans la recherche de solutions opérantes. </a:t>
            </a:r>
            <a:r>
              <a:rPr lang="fr-FR" sz="1100" dirty="0">
                <a:latin typeface="Roboto" panose="02000000000000000000" pitchFamily="2" charset="0"/>
                <a:ea typeface="Roboto" panose="02000000000000000000" pitchFamily="2" charset="0"/>
              </a:rPr>
              <a:t>C’est une démarche volontaire de l’agent qui en bénéficie.</a:t>
            </a:r>
          </a:p>
          <a:p>
            <a:pPr algn="just"/>
            <a:endParaRPr lang="fr-FR" sz="1100" dirty="0">
              <a:latin typeface="Roboto" panose="02000000000000000000" pitchFamily="2" charset="0"/>
              <a:ea typeface="Roboto" panose="02000000000000000000" pitchFamily="2" charset="0"/>
              <a:cs typeface="Roboto Condensed" panose="02000000000000000000" pitchFamily="2" charset="0"/>
            </a:endParaRPr>
          </a:p>
        </p:txBody>
      </p:sp>
      <p:sp>
        <p:nvSpPr>
          <p:cNvPr id="30" name="ZoneTexte 29">
            <a:extLst>
              <a:ext uri="{FF2B5EF4-FFF2-40B4-BE49-F238E27FC236}">
                <a16:creationId xmlns:a16="http://schemas.microsoft.com/office/drawing/2014/main" id="{77A6F46C-42A8-44BB-A2B7-7AB69D1E2F86}"/>
              </a:ext>
            </a:extLst>
          </p:cNvPr>
          <p:cNvSpPr txBox="1"/>
          <p:nvPr/>
        </p:nvSpPr>
        <p:spPr>
          <a:xfrm>
            <a:off x="-2769" y="4299838"/>
            <a:ext cx="3307671" cy="1615827"/>
          </a:xfrm>
          <a:prstGeom prst="rect">
            <a:avLst/>
          </a:prstGeom>
          <a:noFill/>
        </p:spPr>
        <p:txBody>
          <a:bodyPr wrap="square" rtlCol="0">
            <a:spAutoFit/>
          </a:bodyPr>
          <a:lstStyle/>
          <a:p>
            <a:pPr algn="just">
              <a:spcBef>
                <a:spcPts val="600"/>
              </a:spcBef>
            </a:pPr>
            <a:r>
              <a:rPr lang="fr-FR" sz="1100" dirty="0">
                <a:latin typeface="Roboto" panose="02000000000000000000" pitchFamily="2" charset="0"/>
                <a:ea typeface="Roboto" panose="02000000000000000000" pitchFamily="2" charset="0"/>
                <a:cs typeface="Roboto Condensed" panose="02000000000000000000" pitchFamily="2" charset="0"/>
              </a:rPr>
              <a:t>La personne bénéficiaire de l’emploi accompagné est nécessairement en situation de handicap reconnue, en âge de travailler en milieu ordinaire de travail ou avec un projet d’insertion en milieu ordinaire de travail. Ce dispositif est mobilisé quand les situations de handicap sont complexes à prendre en compte par l’employeur et nécessite un accompagnement spécifique de la personne.</a:t>
            </a:r>
          </a:p>
          <a:p>
            <a:pPr algn="just"/>
            <a:endParaRPr lang="fr-FR" sz="1100" dirty="0">
              <a:latin typeface="Roboto" panose="02000000000000000000" pitchFamily="2" charset="0"/>
              <a:ea typeface="Roboto" panose="02000000000000000000" pitchFamily="2" charset="0"/>
              <a:cs typeface="Roboto Condensed" panose="02000000000000000000" pitchFamily="2" charset="0"/>
            </a:endParaRPr>
          </a:p>
        </p:txBody>
      </p:sp>
      <p:sp>
        <p:nvSpPr>
          <p:cNvPr id="31" name="Rectangle : coins arrondis 30">
            <a:extLst>
              <a:ext uri="{FF2B5EF4-FFF2-40B4-BE49-F238E27FC236}">
                <a16:creationId xmlns:a16="http://schemas.microsoft.com/office/drawing/2014/main" id="{ADB8AEF0-9A00-4ADA-9524-76C604A391C0}"/>
              </a:ext>
            </a:extLst>
          </p:cNvPr>
          <p:cNvSpPr/>
          <p:nvPr/>
        </p:nvSpPr>
        <p:spPr>
          <a:xfrm>
            <a:off x="6948832" y="215267"/>
            <a:ext cx="2051800" cy="518269"/>
          </a:xfrm>
          <a:prstGeom prst="roundRect">
            <a:avLst/>
          </a:prstGeom>
          <a:pattFill prst="pct5">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Roboto" panose="02000000000000000000" pitchFamily="2" charset="0"/>
                <a:ea typeface="Roboto" panose="02000000000000000000" pitchFamily="2" charset="0"/>
              </a:rPr>
              <a:t>EMPLACEMENT LOGO</a:t>
            </a:r>
          </a:p>
        </p:txBody>
      </p:sp>
      <p:pic>
        <p:nvPicPr>
          <p:cNvPr id="41" name="Image 40">
            <a:extLst>
              <a:ext uri="{FF2B5EF4-FFF2-40B4-BE49-F238E27FC236}">
                <a16:creationId xmlns:a16="http://schemas.microsoft.com/office/drawing/2014/main" id="{24B9FBBD-BF48-40CB-A69E-3140147E961A}"/>
              </a:ext>
            </a:extLst>
          </p:cNvPr>
          <p:cNvPicPr>
            <a:picLocks noChangeAspect="1"/>
          </p:cNvPicPr>
          <p:nvPr/>
        </p:nvPicPr>
        <p:blipFill>
          <a:blip r:embed="rId5"/>
          <a:stretch>
            <a:fillRect/>
          </a:stretch>
        </p:blipFill>
        <p:spPr>
          <a:xfrm>
            <a:off x="8814289" y="256380"/>
            <a:ext cx="1029597" cy="425035"/>
          </a:xfrm>
          <a:prstGeom prst="rect">
            <a:avLst/>
          </a:prstGeom>
        </p:spPr>
      </p:pic>
      <p:pic>
        <p:nvPicPr>
          <p:cNvPr id="3" name="Image 2">
            <a:extLst>
              <a:ext uri="{FF2B5EF4-FFF2-40B4-BE49-F238E27FC236}">
                <a16:creationId xmlns:a16="http://schemas.microsoft.com/office/drawing/2014/main" id="{56CD84FB-420E-4156-8916-F43B55A2B511}"/>
              </a:ext>
            </a:extLst>
          </p:cNvPr>
          <p:cNvPicPr>
            <a:picLocks noChangeAspect="1"/>
          </p:cNvPicPr>
          <p:nvPr/>
        </p:nvPicPr>
        <p:blipFill rotWithShape="1">
          <a:blip r:embed="rId6"/>
          <a:srcRect l="6785" t="10354" r="47142" b="47982"/>
          <a:stretch/>
        </p:blipFill>
        <p:spPr>
          <a:xfrm>
            <a:off x="170143" y="5945276"/>
            <a:ext cx="1450109" cy="673737"/>
          </a:xfrm>
          <a:prstGeom prst="rect">
            <a:avLst/>
          </a:prstGeom>
        </p:spPr>
      </p:pic>
    </p:spTree>
    <p:extLst>
      <p:ext uri="{BB962C8B-B14F-4D97-AF65-F5344CB8AC3E}">
        <p14:creationId xmlns:p14="http://schemas.microsoft.com/office/powerpoint/2010/main" val="429307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0E47A6F3-27BD-47BE-85BF-DD27C455ED16}"/>
              </a:ext>
            </a:extLst>
          </p:cNvPr>
          <p:cNvPicPr>
            <a:picLocks noChangeAspect="1"/>
          </p:cNvPicPr>
          <p:nvPr/>
        </p:nvPicPr>
        <p:blipFill>
          <a:blip r:embed="rId2"/>
          <a:stretch>
            <a:fillRect/>
          </a:stretch>
        </p:blipFill>
        <p:spPr>
          <a:xfrm>
            <a:off x="325289" y="4263204"/>
            <a:ext cx="2658365" cy="1403855"/>
          </a:xfrm>
          <a:prstGeom prst="rect">
            <a:avLst/>
          </a:prstGeom>
        </p:spPr>
      </p:pic>
      <p:sp>
        <p:nvSpPr>
          <p:cNvPr id="67" name="Ellipse 66">
            <a:extLst>
              <a:ext uri="{FF2B5EF4-FFF2-40B4-BE49-F238E27FC236}">
                <a16:creationId xmlns:a16="http://schemas.microsoft.com/office/drawing/2014/main" id="{2C3D7033-E3AE-4DC6-BA54-98159B8365D5}"/>
              </a:ext>
            </a:extLst>
          </p:cNvPr>
          <p:cNvSpPr/>
          <p:nvPr/>
        </p:nvSpPr>
        <p:spPr>
          <a:xfrm>
            <a:off x="8904252" y="6405766"/>
            <a:ext cx="900000" cy="9000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59" name="Ellipse 58">
            <a:extLst>
              <a:ext uri="{FF2B5EF4-FFF2-40B4-BE49-F238E27FC236}">
                <a16:creationId xmlns:a16="http://schemas.microsoft.com/office/drawing/2014/main" id="{07C1A349-C42F-4F3C-95A8-EDE72810D028}"/>
              </a:ext>
            </a:extLst>
          </p:cNvPr>
          <p:cNvSpPr/>
          <p:nvPr/>
        </p:nvSpPr>
        <p:spPr>
          <a:xfrm>
            <a:off x="6651993" y="47844"/>
            <a:ext cx="900000" cy="900000"/>
          </a:xfrm>
          <a:prstGeom prst="ellipse">
            <a:avLst/>
          </a:prstGeom>
          <a:solidFill>
            <a:srgbClr val="0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0" name="Ellipse 59">
            <a:extLst>
              <a:ext uri="{FF2B5EF4-FFF2-40B4-BE49-F238E27FC236}">
                <a16:creationId xmlns:a16="http://schemas.microsoft.com/office/drawing/2014/main" id="{9198C000-7D73-4A2F-B8DD-D6CD44D5FE63}"/>
              </a:ext>
            </a:extLst>
          </p:cNvPr>
          <p:cNvSpPr/>
          <p:nvPr/>
        </p:nvSpPr>
        <p:spPr>
          <a:xfrm>
            <a:off x="8395544" y="2226560"/>
            <a:ext cx="450000" cy="45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1" name="Ellipse 60">
            <a:extLst>
              <a:ext uri="{FF2B5EF4-FFF2-40B4-BE49-F238E27FC236}">
                <a16:creationId xmlns:a16="http://schemas.microsoft.com/office/drawing/2014/main" id="{FECBFD0D-32DE-479B-8287-DFF5CBAD0134}"/>
              </a:ext>
            </a:extLst>
          </p:cNvPr>
          <p:cNvSpPr/>
          <p:nvPr/>
        </p:nvSpPr>
        <p:spPr>
          <a:xfrm>
            <a:off x="9579252" y="6466433"/>
            <a:ext cx="450000" cy="450000"/>
          </a:xfrm>
          <a:prstGeom prst="ellipse">
            <a:avLst/>
          </a:prstGeom>
          <a:solidFill>
            <a:srgbClr val="872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E3EAD3A7-3AD4-4474-AE8A-3D7EB44659E9}"/>
              </a:ext>
            </a:extLst>
          </p:cNvPr>
          <p:cNvSpPr/>
          <p:nvPr/>
        </p:nvSpPr>
        <p:spPr>
          <a:xfrm>
            <a:off x="0"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50351468-A660-4424-BE94-58ABE5B7BD4C}"/>
              </a:ext>
            </a:extLst>
          </p:cNvPr>
          <p:cNvSpPr/>
          <p:nvPr/>
        </p:nvSpPr>
        <p:spPr>
          <a:xfrm>
            <a:off x="3326674"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236865C4-4172-4173-B17B-873BD8FF4906}"/>
              </a:ext>
            </a:extLst>
          </p:cNvPr>
          <p:cNvSpPr/>
          <p:nvPr/>
        </p:nvSpPr>
        <p:spPr>
          <a:xfrm>
            <a:off x="6653349"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41" name="ZoneTexte 40">
            <a:extLst>
              <a:ext uri="{FF2B5EF4-FFF2-40B4-BE49-F238E27FC236}">
                <a16:creationId xmlns:a16="http://schemas.microsoft.com/office/drawing/2014/main" id="{45FACDBA-A606-46C4-8F8E-2AE434474206}"/>
              </a:ext>
            </a:extLst>
          </p:cNvPr>
          <p:cNvSpPr txBox="1"/>
          <p:nvPr/>
        </p:nvSpPr>
        <p:spPr>
          <a:xfrm>
            <a:off x="0" y="734201"/>
            <a:ext cx="3172349" cy="3862596"/>
          </a:xfrm>
          <a:prstGeom prst="rect">
            <a:avLst/>
          </a:prstGeom>
          <a:noFill/>
        </p:spPr>
        <p:txBody>
          <a:bodyPr wrap="square">
            <a:spAutoFit/>
          </a:bodyPr>
          <a:lstStyle/>
          <a:p>
            <a:pPr algn="just"/>
            <a:r>
              <a:rPr lang="fr-FR" sz="1100" dirty="0">
                <a:latin typeface="Roboto" panose="02000000000000000000" pitchFamily="2" charset="0"/>
                <a:ea typeface="Roboto" panose="02000000000000000000" pitchFamily="2" charset="0"/>
              </a:rPr>
              <a:t>Grâce à l’emploi accompagné :</a:t>
            </a:r>
          </a:p>
          <a:p>
            <a:pPr marL="171450" indent="-171450" algn="just">
              <a:spcBef>
                <a:spcPts val="600"/>
              </a:spcBef>
              <a:buFont typeface="Arial" panose="020B0604020202020204" pitchFamily="34" charset="0"/>
              <a:buChar char="•"/>
            </a:pPr>
            <a:r>
              <a:rPr lang="fr-FR" sz="1100" dirty="0">
                <a:latin typeface="Roboto" panose="02000000000000000000" pitchFamily="2" charset="0"/>
                <a:ea typeface="Roboto" panose="02000000000000000000" pitchFamily="2" charset="0"/>
              </a:rPr>
              <a:t>Vous bénéficiez d’un référent dénommé job coach qui va contribuer à </a:t>
            </a:r>
            <a:r>
              <a:rPr lang="fr-FR" sz="1100" b="1" dirty="0">
                <a:latin typeface="Roboto" panose="02000000000000000000" pitchFamily="2" charset="0"/>
                <a:ea typeface="Roboto" panose="02000000000000000000" pitchFamily="2" charset="0"/>
              </a:rPr>
              <a:t>prévenir ou remédier aux difficultés rencontrées par votre agent dans l’exercice des missions confiées </a:t>
            </a:r>
            <a:r>
              <a:rPr lang="fr-FR" sz="1100" dirty="0">
                <a:latin typeface="Roboto" panose="02000000000000000000" pitchFamily="2" charset="0"/>
                <a:ea typeface="Roboto" panose="02000000000000000000" pitchFamily="2" charset="0"/>
              </a:rPr>
              <a:t>en lien avec votre responsable des ressources humaines ou votre référent handicap.</a:t>
            </a:r>
          </a:p>
          <a:p>
            <a:pPr marL="171450" indent="-171450" algn="just">
              <a:spcBef>
                <a:spcPts val="600"/>
              </a:spcBef>
              <a:buFont typeface="Arial" panose="020B0604020202020204" pitchFamily="34" charset="0"/>
              <a:buChar char="•"/>
            </a:pPr>
            <a:r>
              <a:rPr lang="fr-FR" sz="1100" dirty="0">
                <a:latin typeface="Roboto" panose="02000000000000000000" pitchFamily="2" charset="0"/>
                <a:ea typeface="Roboto" panose="02000000000000000000" pitchFamily="2" charset="0"/>
              </a:rPr>
              <a:t>Vous profitez d’apports de connaissances pour </a:t>
            </a:r>
            <a:r>
              <a:rPr lang="fr-FR" sz="1100" b="1" dirty="0">
                <a:latin typeface="Roboto" panose="02000000000000000000" pitchFamily="2" charset="0"/>
                <a:ea typeface="Roboto" panose="02000000000000000000" pitchFamily="2" charset="0"/>
              </a:rPr>
              <a:t>une meilleure compréhension du handicap </a:t>
            </a:r>
            <a:r>
              <a:rPr lang="fr-FR" sz="1100" dirty="0">
                <a:latin typeface="Roboto" panose="02000000000000000000" pitchFamily="2" charset="0"/>
                <a:ea typeface="Roboto" panose="02000000000000000000" pitchFamily="2" charset="0"/>
              </a:rPr>
              <a:t>et de ses manifestations en emploi. </a:t>
            </a:r>
          </a:p>
          <a:p>
            <a:pPr marL="171450" indent="-171450" algn="just">
              <a:spcBef>
                <a:spcPts val="600"/>
              </a:spcBef>
              <a:buFont typeface="Arial" panose="020B0604020202020204" pitchFamily="34" charset="0"/>
              <a:buChar char="•"/>
            </a:pPr>
            <a:r>
              <a:rPr lang="fr-FR" sz="1100" b="1" dirty="0">
                <a:latin typeface="Roboto" panose="02000000000000000000" pitchFamily="2" charset="0"/>
                <a:ea typeface="Roboto" panose="02000000000000000000" pitchFamily="2" charset="0"/>
              </a:rPr>
              <a:t>Vous n’êtes pas seul (e) </a:t>
            </a:r>
            <a:r>
              <a:rPr lang="fr-FR" sz="1100" dirty="0">
                <a:latin typeface="Roboto" panose="02000000000000000000" pitchFamily="2" charset="0"/>
                <a:ea typeface="Roboto" panose="02000000000000000000" pitchFamily="2" charset="0"/>
              </a:rPr>
              <a:t>face à la difficulté de l’un de vos agents, et vous pouvez vous appuyer sur les conseils de cet expert, neutre et externe à votre structure. </a:t>
            </a:r>
          </a:p>
          <a:p>
            <a:pPr marL="171450" indent="-171450" algn="just">
              <a:spcBef>
                <a:spcPts val="600"/>
              </a:spcBef>
              <a:buFont typeface="Arial" panose="020B0604020202020204" pitchFamily="34" charset="0"/>
              <a:buChar char="•"/>
            </a:pPr>
            <a:endParaRPr lang="fr-FR" sz="1100" dirty="0">
              <a:latin typeface="Roboto" panose="02000000000000000000" pitchFamily="2" charset="0"/>
              <a:ea typeface="Roboto" panose="02000000000000000000" pitchFamily="2" charset="0"/>
            </a:endParaRPr>
          </a:p>
          <a:p>
            <a:pPr algn="just">
              <a:spcBef>
                <a:spcPts val="600"/>
              </a:spcBef>
            </a:pPr>
            <a:r>
              <a:rPr lang="fr-FR" sz="1100" b="1" dirty="0">
                <a:latin typeface="Roboto" panose="02000000000000000000" pitchFamily="2" charset="0"/>
                <a:ea typeface="Roboto" panose="02000000000000000000" pitchFamily="2" charset="0"/>
              </a:rPr>
              <a:t>UN DISPOSITIF GAGNANT / GAGNANT</a:t>
            </a:r>
          </a:p>
          <a:p>
            <a:pPr algn="just"/>
            <a:r>
              <a:rPr lang="fr-FR" sz="1100" dirty="0">
                <a:latin typeface="Roboto" panose="02000000000000000000" pitchFamily="2" charset="0"/>
                <a:ea typeface="Roboto" panose="02000000000000000000" pitchFamily="2" charset="0"/>
              </a:rPr>
              <a:t>pour favoriser et faciliter l’inclusion durable en emploi des personnes en situation de handicap</a:t>
            </a:r>
          </a:p>
        </p:txBody>
      </p:sp>
      <p:sp>
        <p:nvSpPr>
          <p:cNvPr id="42" name="ZoneTexte 41">
            <a:extLst>
              <a:ext uri="{FF2B5EF4-FFF2-40B4-BE49-F238E27FC236}">
                <a16:creationId xmlns:a16="http://schemas.microsoft.com/office/drawing/2014/main" id="{6FA133EC-5B92-4356-8C49-81D184C13968}"/>
              </a:ext>
            </a:extLst>
          </p:cNvPr>
          <p:cNvSpPr txBox="1"/>
          <p:nvPr/>
        </p:nvSpPr>
        <p:spPr>
          <a:xfrm>
            <a:off x="0" y="5817318"/>
            <a:ext cx="3263703" cy="1044000"/>
          </a:xfrm>
          <a:prstGeom prst="rect">
            <a:avLst/>
          </a:prstGeom>
          <a:solidFill>
            <a:srgbClr val="00959A"/>
          </a:solidFill>
        </p:spPr>
        <p:txBody>
          <a:bodyPr wrap="square" anchor="ctr" anchorCtr="0">
            <a:spAutoFit/>
          </a:bodyPr>
          <a:lstStyle/>
          <a:p>
            <a:pPr algn="just">
              <a:lnSpc>
                <a:spcPct val="107000"/>
              </a:lnSpc>
              <a:spcAft>
                <a:spcPts val="800"/>
              </a:spcAft>
            </a:pPr>
            <a:r>
              <a:rPr lang="fr-FR" sz="1100" b="1" dirty="0">
                <a:solidFill>
                  <a:schemeClr val="bg1"/>
                </a:solidFill>
                <a:effectLst/>
                <a:latin typeface="Roboto" panose="02000000000000000000" pitchFamily="2" charset="0"/>
                <a:ea typeface="Roboto" panose="02000000000000000000" pitchFamily="2" charset="0"/>
                <a:cs typeface="Roboto Condensed" panose="02000000000000000000" pitchFamily="2" charset="0"/>
              </a:rPr>
              <a:t>L’emploi accompagné est un dispositif gratuit, souple et sans limite de durée. C’est un accompagnement adapté en fonction de la situation de handicap, et modulable à tout moment du parcours professionnel !</a:t>
            </a:r>
            <a:endParaRPr lang="fr-FR" sz="1100" dirty="0">
              <a:solidFill>
                <a:schemeClr val="bg1"/>
              </a:solidFill>
              <a:effectLst/>
              <a:latin typeface="Roboto" panose="02000000000000000000" pitchFamily="2" charset="0"/>
              <a:ea typeface="Roboto" panose="02000000000000000000" pitchFamily="2" charset="0"/>
              <a:cs typeface="Roboto Condensed" panose="02000000000000000000" pitchFamily="2" charset="0"/>
            </a:endParaRPr>
          </a:p>
        </p:txBody>
      </p:sp>
      <p:sp>
        <p:nvSpPr>
          <p:cNvPr id="9" name="ZoneTexte 8">
            <a:extLst>
              <a:ext uri="{FF2B5EF4-FFF2-40B4-BE49-F238E27FC236}">
                <a16:creationId xmlns:a16="http://schemas.microsoft.com/office/drawing/2014/main" id="{2AF2A052-FB9A-4971-B9BF-93A67431AA8F}"/>
              </a:ext>
            </a:extLst>
          </p:cNvPr>
          <p:cNvSpPr txBox="1"/>
          <p:nvPr/>
        </p:nvSpPr>
        <p:spPr>
          <a:xfrm>
            <a:off x="6662176" y="149397"/>
            <a:ext cx="3252653" cy="461665"/>
          </a:xfrm>
          <a:prstGeom prst="rect">
            <a:avLst/>
          </a:prstGeom>
          <a:solidFill>
            <a:srgbClr val="E84E0F"/>
          </a:solidFill>
        </p:spPr>
        <p:txBody>
          <a:bodyPr wrap="square" rtlCol="0">
            <a:spAutoFit/>
          </a:bodyPr>
          <a:lstStyle/>
          <a:p>
            <a:r>
              <a:rPr lang="fr-FR" sz="2400" dirty="0">
                <a:solidFill>
                  <a:schemeClr val="bg1"/>
                </a:solidFill>
                <a:latin typeface="Roboto" panose="02000000000000000000" pitchFamily="2" charset="0"/>
                <a:ea typeface="Roboto" panose="02000000000000000000" pitchFamily="2" charset="0"/>
                <a:cs typeface="Roboto Condensed" panose="02000000000000000000" pitchFamily="2" charset="0"/>
              </a:rPr>
              <a:t>Témoignage</a:t>
            </a:r>
          </a:p>
        </p:txBody>
      </p:sp>
      <p:sp>
        <p:nvSpPr>
          <p:cNvPr id="16" name="ZoneTexte 15">
            <a:extLst>
              <a:ext uri="{FF2B5EF4-FFF2-40B4-BE49-F238E27FC236}">
                <a16:creationId xmlns:a16="http://schemas.microsoft.com/office/drawing/2014/main" id="{938DE6EA-0B2D-4732-B9CF-D6C2BE21B105}"/>
              </a:ext>
            </a:extLst>
          </p:cNvPr>
          <p:cNvSpPr txBox="1"/>
          <p:nvPr/>
        </p:nvSpPr>
        <p:spPr>
          <a:xfrm>
            <a:off x="6910136" y="4783874"/>
            <a:ext cx="2995864" cy="412549"/>
          </a:xfrm>
          <a:prstGeom prst="rect">
            <a:avLst/>
          </a:prstGeom>
          <a:noFill/>
        </p:spPr>
        <p:txBody>
          <a:bodyPr wrap="square">
            <a:spAutoFit/>
          </a:bodyPr>
          <a:lstStyle>
            <a:defPPr>
              <a:defRPr lang="en-US"/>
            </a:defPPr>
            <a:lvl1pPr algn="just">
              <a:lnSpc>
                <a:spcPct val="107000"/>
              </a:lnSpc>
              <a:spcAft>
                <a:spcPts val="800"/>
              </a:spcAft>
              <a:defRPr sz="1200">
                <a:solidFill>
                  <a:srgbClr val="002060"/>
                </a:solidFill>
                <a:latin typeface="Roboto Condensed" panose="02000000000000000000" pitchFamily="2" charset="0"/>
                <a:ea typeface="Roboto Condensed" panose="02000000000000000000" pitchFamily="2" charset="0"/>
              </a:defRPr>
            </a:lvl1pPr>
          </a:lstStyle>
          <a:p>
            <a:pPr>
              <a:spcAft>
                <a:spcPts val="0"/>
              </a:spcAft>
            </a:pPr>
            <a:r>
              <a:rPr lang="fr-FR" sz="1000" i="1" dirty="0">
                <a:latin typeface="Roboto" panose="02000000000000000000" pitchFamily="2" charset="0"/>
                <a:ea typeface="Roboto" panose="02000000000000000000" pitchFamily="2" charset="0"/>
              </a:rPr>
              <a:t>Pierre, </a:t>
            </a:r>
          </a:p>
          <a:p>
            <a:r>
              <a:rPr lang="fr-FR" sz="1000" i="1" dirty="0">
                <a:latin typeface="Roboto" panose="02000000000000000000" pitchFamily="2" charset="0"/>
                <a:ea typeface="Roboto" panose="02000000000000000000" pitchFamily="2" charset="0"/>
              </a:rPr>
              <a:t>Manager d’un bénéficiaire de l’emploi accompagné</a:t>
            </a:r>
          </a:p>
        </p:txBody>
      </p:sp>
      <p:sp>
        <p:nvSpPr>
          <p:cNvPr id="62" name="Ellipse 61">
            <a:extLst>
              <a:ext uri="{FF2B5EF4-FFF2-40B4-BE49-F238E27FC236}">
                <a16:creationId xmlns:a16="http://schemas.microsoft.com/office/drawing/2014/main" id="{D5CA330A-8A0D-4592-9866-7BE8975C4D9B}"/>
              </a:ext>
            </a:extLst>
          </p:cNvPr>
          <p:cNvSpPr/>
          <p:nvPr/>
        </p:nvSpPr>
        <p:spPr>
          <a:xfrm>
            <a:off x="5529778" y="-452789"/>
            <a:ext cx="900000" cy="9000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3" name="Ellipse 62">
            <a:extLst>
              <a:ext uri="{FF2B5EF4-FFF2-40B4-BE49-F238E27FC236}">
                <a16:creationId xmlns:a16="http://schemas.microsoft.com/office/drawing/2014/main" id="{62F6DC2D-2FDF-4EF0-916B-539A82EE56FD}"/>
              </a:ext>
            </a:extLst>
          </p:cNvPr>
          <p:cNvSpPr/>
          <p:nvPr/>
        </p:nvSpPr>
        <p:spPr>
          <a:xfrm>
            <a:off x="5548560" y="198638"/>
            <a:ext cx="450000" cy="450000"/>
          </a:xfrm>
          <a:prstGeom prst="ellipse">
            <a:avLst/>
          </a:prstGeom>
          <a:solidFill>
            <a:srgbClr val="009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6" name="Ellipse 25">
            <a:extLst>
              <a:ext uri="{FF2B5EF4-FFF2-40B4-BE49-F238E27FC236}">
                <a16:creationId xmlns:a16="http://schemas.microsoft.com/office/drawing/2014/main" id="{1E704B41-E896-4AC3-B84B-CC1B5BBF0323}"/>
              </a:ext>
            </a:extLst>
          </p:cNvPr>
          <p:cNvSpPr/>
          <p:nvPr/>
        </p:nvSpPr>
        <p:spPr>
          <a:xfrm>
            <a:off x="9186193" y="5165160"/>
            <a:ext cx="900000" cy="900000"/>
          </a:xfrm>
          <a:prstGeom prst="ellipse">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7" name="Ellipse 26">
            <a:extLst>
              <a:ext uri="{FF2B5EF4-FFF2-40B4-BE49-F238E27FC236}">
                <a16:creationId xmlns:a16="http://schemas.microsoft.com/office/drawing/2014/main" id="{20F99383-30E3-4C58-A678-7EF1BC1F835D}"/>
              </a:ext>
            </a:extLst>
          </p:cNvPr>
          <p:cNvSpPr/>
          <p:nvPr/>
        </p:nvSpPr>
        <p:spPr>
          <a:xfrm>
            <a:off x="6833542" y="5339152"/>
            <a:ext cx="900000" cy="900000"/>
          </a:xfrm>
          <a:prstGeom prst="ellipse">
            <a:avLst/>
          </a:prstGeom>
          <a:solidFill>
            <a:srgbClr val="0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8" name="Ellipse 27">
            <a:extLst>
              <a:ext uri="{FF2B5EF4-FFF2-40B4-BE49-F238E27FC236}">
                <a16:creationId xmlns:a16="http://schemas.microsoft.com/office/drawing/2014/main" id="{E197E5CF-D194-4E62-BABF-CCCB2C4F394A}"/>
              </a:ext>
            </a:extLst>
          </p:cNvPr>
          <p:cNvSpPr/>
          <p:nvPr/>
        </p:nvSpPr>
        <p:spPr>
          <a:xfrm>
            <a:off x="9681001" y="5755593"/>
            <a:ext cx="450000" cy="450000"/>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9" name="Ellipse 28">
            <a:extLst>
              <a:ext uri="{FF2B5EF4-FFF2-40B4-BE49-F238E27FC236}">
                <a16:creationId xmlns:a16="http://schemas.microsoft.com/office/drawing/2014/main" id="{18783983-B025-4973-8CC2-E23528D657E2}"/>
              </a:ext>
            </a:extLst>
          </p:cNvPr>
          <p:cNvSpPr/>
          <p:nvPr/>
        </p:nvSpPr>
        <p:spPr>
          <a:xfrm>
            <a:off x="8288503" y="6180766"/>
            <a:ext cx="450000" cy="450000"/>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pic>
        <p:nvPicPr>
          <p:cNvPr id="14" name="Image 13">
            <a:extLst>
              <a:ext uri="{FF2B5EF4-FFF2-40B4-BE49-F238E27FC236}">
                <a16:creationId xmlns:a16="http://schemas.microsoft.com/office/drawing/2014/main" id="{F6218695-17B1-4D82-8283-5317D0DD375A}"/>
              </a:ext>
            </a:extLst>
          </p:cNvPr>
          <p:cNvPicPr>
            <a:picLocks noChangeAspect="1"/>
          </p:cNvPicPr>
          <p:nvPr/>
        </p:nvPicPr>
        <p:blipFill>
          <a:blip r:embed="rId3"/>
          <a:stretch>
            <a:fillRect/>
          </a:stretch>
        </p:blipFill>
        <p:spPr>
          <a:xfrm>
            <a:off x="3989156" y="5172545"/>
            <a:ext cx="2321180" cy="1431490"/>
          </a:xfrm>
          <a:prstGeom prst="rect">
            <a:avLst/>
          </a:prstGeom>
        </p:spPr>
      </p:pic>
      <p:sp>
        <p:nvSpPr>
          <p:cNvPr id="51" name="ZoneTexte 50">
            <a:extLst>
              <a:ext uri="{FF2B5EF4-FFF2-40B4-BE49-F238E27FC236}">
                <a16:creationId xmlns:a16="http://schemas.microsoft.com/office/drawing/2014/main" id="{9C424CE8-E03C-44B9-A594-E007A43E3EA0}"/>
              </a:ext>
            </a:extLst>
          </p:cNvPr>
          <p:cNvSpPr txBox="1"/>
          <p:nvPr/>
        </p:nvSpPr>
        <p:spPr>
          <a:xfrm>
            <a:off x="3571226" y="1758428"/>
            <a:ext cx="2820725" cy="3399585"/>
          </a:xfrm>
          <a:prstGeom prst="rect">
            <a:avLst/>
          </a:prstGeom>
          <a:noFill/>
        </p:spPr>
        <p:txBody>
          <a:bodyPr wrap="square">
            <a:spAutoFit/>
          </a:bodyPr>
          <a:lstStyle/>
          <a:p>
            <a:pPr marL="177800" indent="-177800" algn="just">
              <a:lnSpc>
                <a:spcPct val="107000"/>
              </a:lnSpc>
              <a:spcAft>
                <a:spcPts val="800"/>
              </a:spcAft>
              <a:buFont typeface="+mj-lt"/>
              <a:buAutoNum type="arabicPeriod"/>
            </a:pPr>
            <a:r>
              <a:rPr lang="fr-FR" sz="1050" b="1" dirty="0">
                <a:effectLst/>
                <a:latin typeface="Roboto" panose="02000000000000000000" pitchFamily="2" charset="0"/>
                <a:ea typeface="Roboto" panose="02000000000000000000" pitchFamily="2" charset="0"/>
                <a:cs typeface="Roboto Condensed" panose="02000000000000000000" pitchFamily="2" charset="0"/>
              </a:rPr>
              <a:t>Le job coach</a:t>
            </a:r>
            <a:r>
              <a:rPr lang="fr-FR" sz="1050" dirty="0">
                <a:effectLst/>
                <a:latin typeface="Roboto" panose="02000000000000000000" pitchFamily="2" charset="0"/>
                <a:ea typeface="Roboto" panose="02000000000000000000" pitchFamily="2" charset="0"/>
                <a:cs typeface="Roboto Condensed" panose="02000000000000000000" pitchFamily="2" charset="0"/>
              </a:rPr>
              <a:t> a besoin de bien comprendre votre environnement, les conditions d’exercice du poste, les missions confiées à votre agent.</a:t>
            </a:r>
          </a:p>
          <a:p>
            <a:pPr marL="177800" indent="-177800" algn="just">
              <a:lnSpc>
                <a:spcPct val="107000"/>
              </a:lnSpc>
              <a:spcAft>
                <a:spcPts val="800"/>
              </a:spcAft>
              <a:buFont typeface="+mj-lt"/>
              <a:buAutoNum type="arabicPeriod"/>
            </a:pPr>
            <a:r>
              <a:rPr lang="fr-FR" sz="1050" b="1" dirty="0">
                <a:latin typeface="Roboto" panose="02000000000000000000" pitchFamily="2" charset="0"/>
                <a:ea typeface="Roboto" panose="02000000000000000000" pitchFamily="2" charset="0"/>
                <a:cs typeface="Roboto Condensed" panose="02000000000000000000" pitchFamily="2" charset="0"/>
              </a:rPr>
              <a:t>Inscrivez la démarche dans le temps </a:t>
            </a:r>
            <a:r>
              <a:rPr lang="fr-FR" sz="1050" dirty="0">
                <a:latin typeface="Roboto" panose="02000000000000000000" pitchFamily="2" charset="0"/>
                <a:ea typeface="Roboto" panose="02000000000000000000" pitchFamily="2" charset="0"/>
                <a:cs typeface="Roboto Condensed" panose="02000000000000000000" pitchFamily="2" charset="0"/>
              </a:rPr>
              <a:t>afin de bien déterminer les actions à réaliser en amont, pendant et après l'intégration en emploi. N’hésitez pas à faire des </a:t>
            </a:r>
            <a:r>
              <a:rPr lang="fr-FR" sz="1050" b="1" dirty="0">
                <a:latin typeface="Roboto" panose="02000000000000000000" pitchFamily="2" charset="0"/>
                <a:ea typeface="Roboto" panose="02000000000000000000" pitchFamily="2" charset="0"/>
                <a:cs typeface="Roboto Condensed" panose="02000000000000000000" pitchFamily="2" charset="0"/>
              </a:rPr>
              <a:t>points réguliers </a:t>
            </a:r>
            <a:r>
              <a:rPr lang="fr-FR" sz="1050" dirty="0">
                <a:latin typeface="Roboto" panose="02000000000000000000" pitchFamily="2" charset="0"/>
                <a:ea typeface="Roboto" panose="02000000000000000000" pitchFamily="2" charset="0"/>
                <a:cs typeface="Roboto Condensed" panose="02000000000000000000" pitchFamily="2" charset="0"/>
              </a:rPr>
              <a:t>avec le job coach et votre agent pour vous assurer que la situation évolue positivement.</a:t>
            </a:r>
          </a:p>
          <a:p>
            <a:pPr marL="177800" indent="-177800" algn="just">
              <a:lnSpc>
                <a:spcPct val="107000"/>
              </a:lnSpc>
              <a:spcAft>
                <a:spcPts val="800"/>
              </a:spcAft>
              <a:buFont typeface="+mj-lt"/>
              <a:buAutoNum type="arabicPeriod"/>
            </a:pPr>
            <a:r>
              <a:rPr lang="fr-FR" sz="1050" b="1" dirty="0">
                <a:latin typeface="Roboto" panose="02000000000000000000" pitchFamily="2" charset="0"/>
                <a:ea typeface="Roboto" panose="02000000000000000000" pitchFamily="2" charset="0"/>
                <a:cs typeface="Roboto Condensed" panose="02000000000000000000" pitchFamily="2" charset="0"/>
              </a:rPr>
              <a:t>Appuyez-vous sur le job coach pour bénéficier de son expertise</a:t>
            </a:r>
            <a:r>
              <a:rPr lang="fr-FR" sz="1050" dirty="0">
                <a:latin typeface="Roboto" panose="02000000000000000000" pitchFamily="2" charset="0"/>
                <a:ea typeface="Roboto" panose="02000000000000000000" pitchFamily="2" charset="0"/>
                <a:cs typeface="Roboto Condensed" panose="02000000000000000000" pitchFamily="2" charset="0"/>
              </a:rPr>
              <a:t>. L</a:t>
            </a:r>
            <a:r>
              <a:rPr lang="fr-FR" sz="1050" dirty="0">
                <a:latin typeface="Roboto" panose="02000000000000000000" pitchFamily="2" charset="0"/>
                <a:ea typeface="Roboto" panose="02000000000000000000" pitchFamily="2" charset="0"/>
              </a:rPr>
              <a:t>e job coach peut être force de proposition pour vous aider à réfléchir à vos procédures, pratiques et modes opératoires, de sorte à mieux prendre en compte les besoins de votre agent en situation de handicap. </a:t>
            </a:r>
          </a:p>
        </p:txBody>
      </p:sp>
      <p:sp>
        <p:nvSpPr>
          <p:cNvPr id="58" name="Ellipse 57">
            <a:extLst>
              <a:ext uri="{FF2B5EF4-FFF2-40B4-BE49-F238E27FC236}">
                <a16:creationId xmlns:a16="http://schemas.microsoft.com/office/drawing/2014/main" id="{E61212AB-416C-4A13-AB5B-0B6738AE0402}"/>
              </a:ext>
            </a:extLst>
          </p:cNvPr>
          <p:cNvSpPr/>
          <p:nvPr/>
        </p:nvSpPr>
        <p:spPr>
          <a:xfrm>
            <a:off x="8706175" y="712273"/>
            <a:ext cx="900000" cy="900000"/>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1C3243F8-8B59-4BA0-9F4A-2B137A3E1EF3}"/>
              </a:ext>
            </a:extLst>
          </p:cNvPr>
          <p:cNvSpPr/>
          <p:nvPr/>
        </p:nvSpPr>
        <p:spPr>
          <a:xfrm>
            <a:off x="0" y="1"/>
            <a:ext cx="3185121" cy="707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A quoi sert</a:t>
            </a:r>
          </a:p>
          <a:p>
            <a:pPr algn="ctr"/>
            <a:r>
              <a:rPr lang="fr-FR" dirty="0">
                <a:latin typeface="Roboto" panose="02000000000000000000" pitchFamily="2" charset="0"/>
                <a:ea typeface="Roboto" panose="02000000000000000000" pitchFamily="2" charset="0"/>
              </a:rPr>
              <a:t>l’Emploi Accompagné ?</a:t>
            </a:r>
          </a:p>
        </p:txBody>
      </p:sp>
      <p:pic>
        <p:nvPicPr>
          <p:cNvPr id="13" name="Image 12">
            <a:extLst>
              <a:ext uri="{FF2B5EF4-FFF2-40B4-BE49-F238E27FC236}">
                <a16:creationId xmlns:a16="http://schemas.microsoft.com/office/drawing/2014/main" id="{E006BCB6-8460-4DB7-B22A-BF6BEAC90EE2}"/>
              </a:ext>
            </a:extLst>
          </p:cNvPr>
          <p:cNvPicPr>
            <a:picLocks noChangeAspect="1"/>
          </p:cNvPicPr>
          <p:nvPr/>
        </p:nvPicPr>
        <p:blipFill rotWithShape="1">
          <a:blip r:embed="rId4"/>
          <a:srcRect l="28875" r="27568" b="7241"/>
          <a:stretch/>
        </p:blipFill>
        <p:spPr>
          <a:xfrm>
            <a:off x="6972446" y="1028813"/>
            <a:ext cx="900303" cy="2049780"/>
          </a:xfrm>
          <a:prstGeom prst="rect">
            <a:avLst/>
          </a:prstGeom>
        </p:spPr>
      </p:pic>
      <p:pic>
        <p:nvPicPr>
          <p:cNvPr id="7" name="Image 6">
            <a:extLst>
              <a:ext uri="{FF2B5EF4-FFF2-40B4-BE49-F238E27FC236}">
                <a16:creationId xmlns:a16="http://schemas.microsoft.com/office/drawing/2014/main" id="{DB28C2DB-E80C-4519-93B4-587D0BAACAFE}"/>
              </a:ext>
            </a:extLst>
          </p:cNvPr>
          <p:cNvPicPr>
            <a:picLocks noChangeAspect="1"/>
          </p:cNvPicPr>
          <p:nvPr/>
        </p:nvPicPr>
        <p:blipFill>
          <a:blip r:embed="rId5"/>
          <a:stretch>
            <a:fillRect/>
          </a:stretch>
        </p:blipFill>
        <p:spPr>
          <a:xfrm rot="714497">
            <a:off x="7688257" y="864618"/>
            <a:ext cx="868173" cy="702431"/>
          </a:xfrm>
          <a:prstGeom prst="rect">
            <a:avLst/>
          </a:prstGeom>
        </p:spPr>
      </p:pic>
      <p:sp>
        <p:nvSpPr>
          <p:cNvPr id="15" name="Rectangle 14">
            <a:extLst>
              <a:ext uri="{FF2B5EF4-FFF2-40B4-BE49-F238E27FC236}">
                <a16:creationId xmlns:a16="http://schemas.microsoft.com/office/drawing/2014/main" id="{ED0700B3-33A7-46CA-9587-F7AD75BF9232}"/>
              </a:ext>
            </a:extLst>
          </p:cNvPr>
          <p:cNvSpPr/>
          <p:nvPr/>
        </p:nvSpPr>
        <p:spPr>
          <a:xfrm>
            <a:off x="6948227" y="2897739"/>
            <a:ext cx="2819917" cy="1893724"/>
          </a:xfrm>
          <a:prstGeom prst="rect">
            <a:avLst/>
          </a:prstGeom>
          <a:noFill/>
        </p:spPr>
        <p:txBody>
          <a:bodyPr wrap="square">
            <a:spAutoFit/>
          </a:bodyPr>
          <a:lstStyle/>
          <a:p>
            <a:pPr algn="ctr">
              <a:lnSpc>
                <a:spcPct val="107000"/>
              </a:lnSpc>
            </a:pPr>
            <a:r>
              <a:rPr lang="fr-FR" sz="1100" i="1" dirty="0">
                <a:solidFill>
                  <a:srgbClr val="E84E0F"/>
                </a:solidFill>
                <a:latin typeface="Roboto" panose="02000000000000000000" pitchFamily="2" charset="0"/>
                <a:ea typeface="Roboto" panose="02000000000000000000" pitchFamily="2" charset="0"/>
              </a:rPr>
              <a:t>« L’emploi accompagné a permis à mon collaborateur de trouver des solutions et de s’épanouir dans son activité grâce à l’intervention du job coach qui est un vrai facilitateur pour adapter les situations de travail aux besoins de la personne. </a:t>
            </a:r>
          </a:p>
          <a:p>
            <a:pPr algn="ctr">
              <a:lnSpc>
                <a:spcPct val="107000"/>
              </a:lnSpc>
            </a:pPr>
            <a:r>
              <a:rPr lang="fr-FR" sz="1100" i="1" dirty="0">
                <a:solidFill>
                  <a:srgbClr val="E84E0F"/>
                </a:solidFill>
                <a:latin typeface="Roboto" panose="02000000000000000000" pitchFamily="2" charset="0"/>
                <a:ea typeface="Roboto" panose="02000000000000000000" pitchFamily="2" charset="0"/>
              </a:rPr>
              <a:t>Pour le manager, l’emploi accompagné représente un véritable soutien car il n’est pas seul à devoir gérer la situation et trouver des solutions ! »</a:t>
            </a:r>
          </a:p>
        </p:txBody>
      </p:sp>
      <p:sp>
        <p:nvSpPr>
          <p:cNvPr id="35" name="Ellipse 34">
            <a:extLst>
              <a:ext uri="{FF2B5EF4-FFF2-40B4-BE49-F238E27FC236}">
                <a16:creationId xmlns:a16="http://schemas.microsoft.com/office/drawing/2014/main" id="{3F86891B-8700-4BE3-B6C2-6FBE3162411A}"/>
              </a:ext>
            </a:extLst>
          </p:cNvPr>
          <p:cNvSpPr/>
          <p:nvPr/>
        </p:nvSpPr>
        <p:spPr>
          <a:xfrm>
            <a:off x="4264505" y="133226"/>
            <a:ext cx="1421054" cy="1328391"/>
          </a:xfrm>
          <a:prstGeom prst="ellipse">
            <a:avLst/>
          </a:prstGeom>
          <a:solidFill>
            <a:srgbClr val="872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Roboto" panose="02000000000000000000" pitchFamily="2" charset="0"/>
              <a:ea typeface="Roboto" panose="02000000000000000000" pitchFamily="2" charset="0"/>
            </a:endParaRPr>
          </a:p>
        </p:txBody>
      </p:sp>
      <p:sp>
        <p:nvSpPr>
          <p:cNvPr id="38" name="ZoneTexte 37">
            <a:extLst>
              <a:ext uri="{FF2B5EF4-FFF2-40B4-BE49-F238E27FC236}">
                <a16:creationId xmlns:a16="http://schemas.microsoft.com/office/drawing/2014/main" id="{6770A39E-4500-4FD6-953B-457AF55FD544}"/>
              </a:ext>
            </a:extLst>
          </p:cNvPr>
          <p:cNvSpPr txBox="1"/>
          <p:nvPr/>
        </p:nvSpPr>
        <p:spPr>
          <a:xfrm>
            <a:off x="4361744" y="292503"/>
            <a:ext cx="1177987" cy="923330"/>
          </a:xfrm>
          <a:prstGeom prst="rect">
            <a:avLst/>
          </a:prstGeom>
          <a:noFill/>
        </p:spPr>
        <p:txBody>
          <a:bodyPr wrap="square" rtlCol="0">
            <a:spAutoFit/>
          </a:bodyPr>
          <a:lstStyle/>
          <a:p>
            <a:pPr algn="ctr"/>
            <a:r>
              <a:rPr lang="fr-FR" dirty="0">
                <a:solidFill>
                  <a:schemeClr val="bg1"/>
                </a:solidFill>
                <a:latin typeface="Roboto" panose="02000000000000000000" pitchFamily="2" charset="0"/>
                <a:ea typeface="Roboto" panose="02000000000000000000" pitchFamily="2" charset="0"/>
                <a:cs typeface="Roboto Condensed" panose="02000000000000000000" pitchFamily="2" charset="0"/>
              </a:rPr>
              <a:t>Les bonnes pratiques</a:t>
            </a:r>
            <a:r>
              <a:rPr lang="fr-FR"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60118327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TotalTime>
  <Words>570</Words>
  <Application>Microsoft Office PowerPoint</Application>
  <PresentationFormat>Format A4 (210 x 297 mm)</PresentationFormat>
  <Paragraphs>43</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Roboto</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Trucas Ronan</dc:creator>
  <cp:lastModifiedBy>SUQUET Benjamin</cp:lastModifiedBy>
  <cp:revision>79</cp:revision>
  <cp:lastPrinted>2022-04-04T12:17:28Z</cp:lastPrinted>
  <dcterms:created xsi:type="dcterms:W3CDTF">2021-06-29T19:34:08Z</dcterms:created>
  <dcterms:modified xsi:type="dcterms:W3CDTF">2022-04-26T09:35:34Z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87ec98-8aff-418c-9455-dc857e1ea7dc_Enabled">
    <vt:lpwstr>true</vt:lpwstr>
  </property>
  <property fmtid="{D5CDD505-2E9C-101B-9397-08002B2CF9AE}" pid="3" name="MSIP_Label_1387ec98-8aff-418c-9455-dc857e1ea7dc_SetDate">
    <vt:lpwstr>2022-04-26T08:46:04Z</vt:lpwstr>
  </property>
  <property fmtid="{D5CDD505-2E9C-101B-9397-08002B2CF9AE}" pid="4" name="MSIP_Label_1387ec98-8aff-418c-9455-dc857e1ea7dc_Method">
    <vt:lpwstr>Standard</vt:lpwstr>
  </property>
  <property fmtid="{D5CDD505-2E9C-101B-9397-08002B2CF9AE}" pid="5" name="MSIP_Label_1387ec98-8aff-418c-9455-dc857e1ea7dc_Name">
    <vt:lpwstr>1387ec98-8aff-418c-9455-dc857e1ea7dc</vt:lpwstr>
  </property>
  <property fmtid="{D5CDD505-2E9C-101B-9397-08002B2CF9AE}" pid="6" name="MSIP_Label_1387ec98-8aff-418c-9455-dc857e1ea7dc_SiteId">
    <vt:lpwstr>6eab6365-8194-49c6-a4d0-e2d1a0fbeb74</vt:lpwstr>
  </property>
  <property fmtid="{D5CDD505-2E9C-101B-9397-08002B2CF9AE}" pid="7" name="MSIP_Label_1387ec98-8aff-418c-9455-dc857e1ea7dc_ActionId">
    <vt:lpwstr>eb77450c-12a2-49cc-b52b-85126000e64f</vt:lpwstr>
  </property>
  <property fmtid="{D5CDD505-2E9C-101B-9397-08002B2CF9AE}" pid="8" name="MSIP_Label_1387ec98-8aff-418c-9455-dc857e1ea7dc_ContentBits">
    <vt:lpwstr>2</vt:lpwstr>
  </property>
</Properties>
</file>